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6" r:id="rId2"/>
    <p:sldId id="261" r:id="rId3"/>
    <p:sldId id="302" r:id="rId4"/>
    <p:sldId id="291" r:id="rId5"/>
    <p:sldId id="258" r:id="rId6"/>
    <p:sldId id="288" r:id="rId7"/>
    <p:sldId id="305" r:id="rId8"/>
    <p:sldId id="292" r:id="rId9"/>
    <p:sldId id="303" r:id="rId10"/>
    <p:sldId id="304" r:id="rId11"/>
    <p:sldId id="262" r:id="rId12"/>
    <p:sldId id="264" r:id="rId13"/>
    <p:sldId id="293" r:id="rId14"/>
    <p:sldId id="265" r:id="rId15"/>
    <p:sldId id="306" r:id="rId16"/>
    <p:sldId id="268" r:id="rId17"/>
    <p:sldId id="269" r:id="rId18"/>
    <p:sldId id="272" r:id="rId19"/>
    <p:sldId id="295" r:id="rId20"/>
    <p:sldId id="289" r:id="rId21"/>
    <p:sldId id="300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01" autoAdjust="0"/>
    <p:restoredTop sz="94574" autoAdjust="0"/>
  </p:normalViewPr>
  <p:slideViewPr>
    <p:cSldViewPr>
      <p:cViewPr>
        <p:scale>
          <a:sx n="120" d="100"/>
          <a:sy n="120" d="100"/>
        </p:scale>
        <p:origin x="-64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57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D02E0B8-00E0-4798-AD7C-492CEA2D38C2}" type="datetimeFigureOut">
              <a:rPr lang="ru-RU"/>
              <a:pPr>
                <a:defRPr/>
              </a:pPr>
              <a:t>26.01.2016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5AB2155-CDB1-4741-BC41-0E3F0AA1DF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80827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20460F-D92A-4F22-9A6A-CD1D3D9567AA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 smtClean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3856720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C4A524E4-648F-4997-AC74-195E811B45A5}" type="datetimeFigureOut">
              <a:rPr lang="ru-RU" smtClean="0"/>
              <a:pPr>
                <a:defRPr/>
              </a:pPr>
              <a:t>26.01.2016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BA6CF5EE-F97C-44EF-9528-C55CF3A6BE9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1DBD5B0-E888-4EB8-B770-07BECD75D686}" type="datetimeFigureOut">
              <a:rPr lang="ru-RU" smtClean="0"/>
              <a:pPr>
                <a:defRPr/>
              </a:pPr>
              <a:t>26.01.2016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C076DE8-CA93-44BC-8926-FDD4F8C52C3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AB59FE0-5FDC-4193-B26D-795A6EA1F210}" type="datetimeFigureOut">
              <a:rPr lang="ru-RU" smtClean="0"/>
              <a:pPr>
                <a:defRPr/>
              </a:pPr>
              <a:t>26.01.2016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6D9E17C-B760-4307-8146-24D6F346EF3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1ADF8B5-7510-4269-81FF-5ADCFAD3BA51}" type="datetimeFigureOut">
              <a:rPr lang="ru-RU" smtClean="0"/>
              <a:pPr>
                <a:defRPr/>
              </a:pPr>
              <a:t>26.01.2016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7454713-3E20-49A8-9BD9-5241237F695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AF55AE0-20B4-4AF2-8389-E5A38D64D525}" type="datetimeFigureOut">
              <a:rPr lang="ru-RU" smtClean="0"/>
              <a:pPr>
                <a:defRPr/>
              </a:pPr>
              <a:t>26.01.2016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1C06C56-87AF-4316-94AF-D41DEDD0C00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00AE1A2-EFD1-4F35-ADFA-E89A7D521DE4}" type="datetimeFigureOut">
              <a:rPr lang="ru-RU" smtClean="0"/>
              <a:pPr>
                <a:defRPr/>
              </a:pPr>
              <a:t>26.01.2016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1F05754-6F51-4C1F-9F30-6D26598CB26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0661C00-D69A-46D1-9D69-CB49375A835B}" type="datetimeFigureOut">
              <a:rPr lang="ru-RU" smtClean="0"/>
              <a:pPr>
                <a:defRPr/>
              </a:pPr>
              <a:t>26.01.2016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00B8524-EB58-4CF7-86F3-911EEE870EA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9C5A25F-241E-4438-9317-959E51D048E7}" type="datetimeFigureOut">
              <a:rPr lang="ru-RU" smtClean="0"/>
              <a:pPr>
                <a:defRPr/>
              </a:pPr>
              <a:t>26.01.2016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52348E7-310E-4BFC-9D68-A8C9AB5B26C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0FF8059-5F13-4B35-81F2-C4A7EE480C64}" type="datetimeFigureOut">
              <a:rPr lang="ru-RU" smtClean="0"/>
              <a:pPr>
                <a:defRPr/>
              </a:pPr>
              <a:t>26.01.2016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DC0145A-C9B3-44A8-A9CA-286C584D0B5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pPr>
              <a:defRPr/>
            </a:pPr>
            <a:fld id="{5DA2FD82-F045-4468-BA32-013E7A5A99C0}" type="datetimeFigureOut">
              <a:rPr lang="ru-RU" smtClean="0"/>
              <a:pPr>
                <a:defRPr/>
              </a:pPr>
              <a:t>26.01.2016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A7CA12B-9340-4ADF-8A99-150BD4A2807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9FD8334D-55CC-4095-8341-2D0849810308}" type="datetimeFigureOut">
              <a:rPr lang="ru-RU" smtClean="0"/>
              <a:pPr>
                <a:defRPr/>
              </a:pPr>
              <a:t>26.01.2016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8C7E6EBA-0654-4469-86D2-51470E6B818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0F058B6A-B1D1-46B5-BE30-B157C237FD90}" type="datetimeFigureOut">
              <a:rPr lang="ru-RU" smtClean="0"/>
              <a:pPr>
                <a:defRPr/>
              </a:pPr>
              <a:t>26.01.2016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E5D830C6-2339-4246-A52F-DB5C59E8DA8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slide" Target="slide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IiAcNKfFW7Q&amp;feature=youtu.be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755576" y="620688"/>
            <a:ext cx="7772400" cy="230425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Организация </a:t>
            </a:r>
            <a:r>
              <a:rPr lang="ru-RU" sz="3600" b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инклюзивного </a:t>
            </a:r>
            <a:r>
              <a:rPr lang="ru-RU" sz="36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образования </a:t>
            </a:r>
            <a:br>
              <a:rPr lang="ru-RU" sz="36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общеобразовательной школе</a:t>
            </a:r>
            <a:r>
              <a:rPr lang="ru-RU" sz="2800" b="0" dirty="0" smtClean="0">
                <a:effectLst/>
              </a:rPr>
              <a:t/>
            </a:r>
            <a:br>
              <a:rPr lang="ru-RU" sz="2800" b="0" dirty="0" smtClean="0">
                <a:effectLst/>
              </a:rPr>
            </a:br>
            <a:r>
              <a:rPr lang="ru-RU" sz="2800" b="0" dirty="0">
                <a:effectLst/>
              </a:rPr>
              <a:t/>
            </a:r>
            <a:br>
              <a:rPr lang="ru-RU" sz="2800" b="0" dirty="0">
                <a:effectLst/>
              </a:rPr>
            </a:br>
            <a:endParaRPr lang="ru-RU" sz="3100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3284984"/>
            <a:ext cx="7984976" cy="1968624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ru-RU" dirty="0" err="1" smtClean="0">
                <a:solidFill>
                  <a:schemeClr val="tx1"/>
                </a:solidFill>
              </a:rPr>
              <a:t>Т.Ю.Хотылева</a:t>
            </a:r>
            <a:r>
              <a:rPr lang="ru-RU" dirty="0" smtClean="0">
                <a:solidFill>
                  <a:schemeClr val="tx1"/>
                </a:solidFill>
              </a:rPr>
              <a:t>, </a:t>
            </a:r>
            <a:r>
              <a:rPr lang="ru-RU" dirty="0" smtClean="0">
                <a:solidFill>
                  <a:schemeClr val="tx1"/>
                </a:solidFill>
              </a:rPr>
              <a:t>старший методист </a:t>
            </a:r>
          </a:p>
          <a:p>
            <a:pPr>
              <a:defRPr/>
            </a:pPr>
            <a:r>
              <a:rPr lang="ru-RU" smtClean="0">
                <a:solidFill>
                  <a:schemeClr val="tx1"/>
                </a:solidFill>
              </a:rPr>
              <a:t>ГБОУ </a:t>
            </a:r>
            <a:r>
              <a:rPr lang="ru-RU" smtClean="0">
                <a:solidFill>
                  <a:schemeClr val="tx1"/>
                </a:solidFill>
              </a:rPr>
              <a:t>Гимназии </a:t>
            </a:r>
            <a:r>
              <a:rPr lang="ru-RU" dirty="0" smtClean="0">
                <a:solidFill>
                  <a:schemeClr val="tx1"/>
                </a:solidFill>
              </a:rPr>
              <a:t>№1540</a:t>
            </a:r>
            <a:endParaRPr lang="ru-RU" dirty="0" smtClean="0"/>
          </a:p>
        </p:txBody>
      </p:sp>
      <p:pic>
        <p:nvPicPr>
          <p:cNvPr id="4" name="Рисунок 3" descr="лого_Гимназия-15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362025">
            <a:off x="17207" y="4977933"/>
            <a:ext cx="3203848" cy="1695490"/>
          </a:xfrm>
          <a:prstGeom prst="rect">
            <a:avLst/>
          </a:prstGeom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33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23850" y="333375"/>
            <a:ext cx="8640763" cy="65246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altLang="ru-RU" dirty="0" smtClean="0"/>
              <a:t>единый профессиональный язык;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altLang="ru-RU" dirty="0" smtClean="0"/>
              <a:t>достоверная информация о продвижении ребенка, динамике его развития, представляемая специалистами и учителями друг другу, активная позиция в формировании запроса;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altLang="ru-RU" dirty="0" err="1" smtClean="0"/>
              <a:t>скоординированность</a:t>
            </a:r>
            <a:r>
              <a:rPr lang="ru-RU" altLang="ru-RU" dirty="0" smtClean="0"/>
              <a:t> и четкая организация действий, как в рабочих, так и в проблемных, критических ситуациях;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altLang="ru-RU" dirty="0" smtClean="0"/>
              <a:t>привлечение дополнительных методических, материальных и других ресурсов;</a:t>
            </a:r>
            <a:endParaRPr lang="ru-RU" altLang="ru-RU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altLang="ru-RU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участие в широком профессиональном сообществе.</a:t>
            </a:r>
          </a:p>
        </p:txBody>
      </p:sp>
    </p:spTree>
    <p:extLst>
      <p:ext uri="{BB962C8B-B14F-4D97-AF65-F5344CB8AC3E}">
        <p14:creationId xmlns:p14="http://schemas.microsoft.com/office/powerpoint/2010/main" val="1677734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/>
              <a:t>Обязательные элементы модели </a:t>
            </a:r>
            <a:r>
              <a:rPr lang="ru-RU" sz="4000" dirty="0" smtClean="0"/>
              <a:t>инклюзивной школы</a:t>
            </a:r>
            <a:endParaRPr lang="en-US" sz="4000" dirty="0"/>
          </a:p>
        </p:txBody>
      </p:sp>
      <p:sp>
        <p:nvSpPr>
          <p:cNvPr id="19459" name="Rectangle 6"/>
          <p:cNvSpPr>
            <a:spLocks noChangeArrowheads="1"/>
          </p:cNvSpPr>
          <p:nvPr/>
        </p:nvSpPr>
        <p:spPr bwMode="auto">
          <a:xfrm>
            <a:off x="539750" y="2133600"/>
            <a:ext cx="2663825" cy="9144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Calibri" pitchFamily="34" charset="0"/>
              <a:cs typeface="+mn-cs"/>
            </a:endParaRPr>
          </a:p>
        </p:txBody>
      </p:sp>
      <p:sp>
        <p:nvSpPr>
          <p:cNvPr id="19460" name="Rectangle 7"/>
          <p:cNvSpPr>
            <a:spLocks noChangeArrowheads="1"/>
          </p:cNvSpPr>
          <p:nvPr/>
        </p:nvSpPr>
        <p:spPr bwMode="auto">
          <a:xfrm>
            <a:off x="1331913" y="3716338"/>
            <a:ext cx="3003550" cy="144145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Calibri" pitchFamily="34" charset="0"/>
              <a:cs typeface="+mn-cs"/>
            </a:endParaRPr>
          </a:p>
        </p:txBody>
      </p:sp>
      <p:sp>
        <p:nvSpPr>
          <p:cNvPr id="19461" name="Rectangle 8"/>
          <p:cNvSpPr>
            <a:spLocks noChangeArrowheads="1"/>
          </p:cNvSpPr>
          <p:nvPr/>
        </p:nvSpPr>
        <p:spPr bwMode="auto">
          <a:xfrm>
            <a:off x="4787900" y="2060575"/>
            <a:ext cx="2857500" cy="1368425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Calibri" pitchFamily="34" charset="0"/>
              <a:cs typeface="+mn-cs"/>
            </a:endParaRPr>
          </a:p>
        </p:txBody>
      </p:sp>
      <p:sp>
        <p:nvSpPr>
          <p:cNvPr id="19462" name="Text Box 9"/>
          <p:cNvSpPr txBox="1">
            <a:spLocks noChangeArrowheads="1"/>
          </p:cNvSpPr>
          <p:nvPr/>
        </p:nvSpPr>
        <p:spPr bwMode="auto">
          <a:xfrm>
            <a:off x="755576" y="2132856"/>
            <a:ext cx="2447925" cy="923925"/>
          </a:xfrm>
          <a:prstGeom prst="rect">
            <a:avLst/>
          </a:prstGeom>
          <a:noFill/>
          <a:ln w="9525">
            <a:solidFill>
              <a:schemeClr val="accent5">
                <a:lumMod val="40000"/>
                <a:lumOff val="60000"/>
              </a:schemeClr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b="1" dirty="0">
                <a:latin typeface="Calibri" pitchFamily="34" charset="0"/>
                <a:cs typeface="+mn-cs"/>
                <a:hlinkClick r:id="rId2" action="ppaction://hlinksldjump"/>
              </a:rPr>
              <a:t>Предварительный (подготовительный) этап</a:t>
            </a:r>
            <a:endParaRPr lang="en-US" b="1" dirty="0">
              <a:latin typeface="Calibri" pitchFamily="34" charset="0"/>
              <a:cs typeface="+mn-cs"/>
            </a:endParaRPr>
          </a:p>
        </p:txBody>
      </p:sp>
      <p:sp>
        <p:nvSpPr>
          <p:cNvPr id="19463" name="Text Box 10"/>
          <p:cNvSpPr txBox="1">
            <a:spLocks noChangeArrowheads="1"/>
          </p:cNvSpPr>
          <p:nvPr/>
        </p:nvSpPr>
        <p:spPr bwMode="auto">
          <a:xfrm>
            <a:off x="1403350" y="3860800"/>
            <a:ext cx="2808288" cy="1190625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b="1" dirty="0">
                <a:latin typeface="Calibri" pitchFamily="34" charset="0"/>
                <a:cs typeface="+mn-cs"/>
                <a:hlinkClick r:id="rId3" action="ppaction://hlinksldjump"/>
              </a:rPr>
              <a:t>Включение индивидуальных расписаний в общешкольное</a:t>
            </a:r>
            <a:endParaRPr lang="en-US" b="1" dirty="0">
              <a:latin typeface="Calibri" pitchFamily="34" charset="0"/>
              <a:cs typeface="+mn-cs"/>
            </a:endParaRPr>
          </a:p>
        </p:txBody>
      </p:sp>
      <p:sp>
        <p:nvSpPr>
          <p:cNvPr id="8200" name="Text Box 11"/>
          <p:cNvSpPr txBox="1">
            <a:spLocks noChangeArrowheads="1"/>
          </p:cNvSpPr>
          <p:nvPr/>
        </p:nvSpPr>
        <p:spPr bwMode="auto">
          <a:xfrm>
            <a:off x="5292725" y="3068638"/>
            <a:ext cx="25193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>
              <a:latin typeface="Calibri" pitchFamily="34" charset="0"/>
            </a:endParaRPr>
          </a:p>
        </p:txBody>
      </p:sp>
      <p:sp>
        <p:nvSpPr>
          <p:cNvPr id="19465" name="Text Box 12"/>
          <p:cNvSpPr txBox="1">
            <a:spLocks noChangeArrowheads="1"/>
          </p:cNvSpPr>
          <p:nvPr/>
        </p:nvSpPr>
        <p:spPr bwMode="auto">
          <a:xfrm>
            <a:off x="5076825" y="2133600"/>
            <a:ext cx="2303463" cy="1190625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b="1" dirty="0">
                <a:latin typeface="Calibri" pitchFamily="34" charset="0"/>
                <a:cs typeface="+mn-cs"/>
                <a:hlinkClick r:id="rId4" action="ppaction://hlinksldjump"/>
              </a:rPr>
              <a:t>Реорганизация учебно-воспитательного процесса</a:t>
            </a:r>
            <a:endParaRPr lang="en-US" b="1" dirty="0">
              <a:latin typeface="Calibri" pitchFamily="34" charset="0"/>
              <a:cs typeface="+mn-cs"/>
            </a:endParaRPr>
          </a:p>
        </p:txBody>
      </p:sp>
      <p:sp>
        <p:nvSpPr>
          <p:cNvPr id="19466" name="Rectangle 13"/>
          <p:cNvSpPr>
            <a:spLocks noChangeArrowheads="1"/>
          </p:cNvSpPr>
          <p:nvPr/>
        </p:nvSpPr>
        <p:spPr bwMode="auto">
          <a:xfrm>
            <a:off x="5435600" y="3860800"/>
            <a:ext cx="3382963" cy="1152525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Calibri" pitchFamily="34" charset="0"/>
              <a:cs typeface="+mn-cs"/>
            </a:endParaRPr>
          </a:p>
        </p:txBody>
      </p:sp>
      <p:sp>
        <p:nvSpPr>
          <p:cNvPr id="8203" name="Text Box 14"/>
          <p:cNvSpPr txBox="1">
            <a:spLocks noChangeArrowheads="1"/>
          </p:cNvSpPr>
          <p:nvPr/>
        </p:nvSpPr>
        <p:spPr bwMode="auto">
          <a:xfrm>
            <a:off x="5519417" y="3994447"/>
            <a:ext cx="3097213" cy="92333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>
                <a:latin typeface="Calibri" pitchFamily="34" charset="0"/>
              </a:rPr>
              <a:t>Постоянный мониторинг </a:t>
            </a:r>
            <a:r>
              <a:rPr lang="ru-RU" b="1" dirty="0" smtClean="0">
                <a:latin typeface="Calibri" pitchFamily="34" charset="0"/>
              </a:rPr>
              <a:t>ситуации, регулярное проведение </a:t>
            </a:r>
            <a:r>
              <a:rPr lang="ru-RU" b="1" dirty="0" err="1" smtClean="0">
                <a:latin typeface="Calibri" pitchFamily="34" charset="0"/>
              </a:rPr>
              <a:t>ППк</a:t>
            </a:r>
            <a:endParaRPr lang="en-US" b="1" dirty="0">
              <a:latin typeface="Calibri" pitchFamily="34" charset="0"/>
            </a:endParaRPr>
          </a:p>
        </p:txBody>
      </p:sp>
      <p:sp>
        <p:nvSpPr>
          <p:cNvPr id="8204" name="Line 15"/>
          <p:cNvSpPr>
            <a:spLocks noChangeShapeType="1"/>
          </p:cNvSpPr>
          <p:nvPr/>
        </p:nvSpPr>
        <p:spPr bwMode="auto">
          <a:xfrm flipH="1">
            <a:off x="2124075" y="1412875"/>
            <a:ext cx="1871663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8205" name="Line 16"/>
          <p:cNvSpPr>
            <a:spLocks noChangeShapeType="1"/>
          </p:cNvSpPr>
          <p:nvPr/>
        </p:nvSpPr>
        <p:spPr bwMode="auto">
          <a:xfrm flipH="1">
            <a:off x="2771775" y="1412875"/>
            <a:ext cx="2016125" cy="2303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8206" name="Line 17"/>
          <p:cNvSpPr>
            <a:spLocks noChangeShapeType="1"/>
          </p:cNvSpPr>
          <p:nvPr/>
        </p:nvSpPr>
        <p:spPr bwMode="auto">
          <a:xfrm>
            <a:off x="5508625" y="1412875"/>
            <a:ext cx="287338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8207" name="Line 19"/>
          <p:cNvSpPr>
            <a:spLocks noChangeShapeType="1"/>
          </p:cNvSpPr>
          <p:nvPr/>
        </p:nvSpPr>
        <p:spPr bwMode="auto">
          <a:xfrm>
            <a:off x="7885113" y="1412875"/>
            <a:ext cx="574675" cy="2447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pic>
        <p:nvPicPr>
          <p:cNvPr id="16" name="Рисунок 15" descr="лого_Гимназия-154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1362025">
            <a:off x="55510" y="6000946"/>
            <a:ext cx="1521882" cy="805386"/>
          </a:xfrm>
          <a:prstGeom prst="rect">
            <a:avLst/>
          </a:prstGeom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</p:pic>
      <p:sp>
        <p:nvSpPr>
          <p:cNvPr id="17" name="TextBox 16"/>
          <p:cNvSpPr txBox="1"/>
          <p:nvPr/>
        </p:nvSpPr>
        <p:spPr>
          <a:xfrm flipH="1">
            <a:off x="2627784" y="5661248"/>
            <a:ext cx="6223981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Разработка локальных актов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собеседовании при приеме в школу обязательно присутствует психолог, 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с родителями сразу обсуждается возможность и необходимость включения ребенка в программу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возможности последующего взаимодействия школы с родителями, выясняются все психологические особенности детей. </a:t>
            </a:r>
          </a:p>
          <a:p>
            <a:pPr eaLnBrk="1" hangingPunct="1">
              <a:lnSpc>
                <a:spcPct val="90000"/>
              </a:lnSpc>
            </a:pPr>
            <a:endParaRPr lang="ru-RU" sz="2400" u="sng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До начала учебного года классным руководителям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новых детей и всем учителям, которые будут с ними работать, психологи рассказывают об особенностях каждого ребенка и о правильном подходе к нему.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Предварительный этап</a:t>
            </a:r>
            <a:endParaRPr lang="en-US" dirty="0" smtClean="0"/>
          </a:p>
        </p:txBody>
      </p:sp>
      <p:pic>
        <p:nvPicPr>
          <p:cNvPr id="5" name="Рисунок 4" descr="лого_Гимназия-15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362025">
            <a:off x="55510" y="6000946"/>
            <a:ext cx="1521882" cy="805386"/>
          </a:xfrm>
          <a:prstGeom prst="rect">
            <a:avLst/>
          </a:prstGeom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371600"/>
          </a:xfr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Пример индивидуального расписания</a:t>
            </a:r>
          </a:p>
        </p:txBody>
      </p:sp>
      <p:pic>
        <p:nvPicPr>
          <p:cNvPr id="4" name="Рисунок 3" descr="лого_Гимназия-15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362025">
            <a:off x="55510" y="6000946"/>
            <a:ext cx="1521882" cy="805386"/>
          </a:xfrm>
          <a:prstGeom prst="rect">
            <a:avLst/>
          </a:prstGeom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</p:pic>
      <p:pic>
        <p:nvPicPr>
          <p:cNvPr id="102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844824"/>
            <a:ext cx="8473931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1844675"/>
            <a:ext cx="8964612" cy="47244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Учет психологической совместимости между учителем и учеником и между учениками в группе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при распределении по учебным группам.</a:t>
            </a:r>
          </a:p>
          <a:p>
            <a:pPr eaLnBrk="1" hangingPunct="1">
              <a:lnSpc>
                <a:spcPct val="80000"/>
              </a:lnSpc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Разработка индивидуальной учебной траектории для каждого ребенка, включающей работу в классе, в малой группе, индивидуально, самостоятельно (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ПМПк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). </a:t>
            </a:r>
          </a:p>
          <a:p>
            <a:pPr eaLnBrk="1" hangingPunct="1">
              <a:lnSpc>
                <a:spcPct val="80000"/>
              </a:lnSpc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Постоянная работа психолога сопровождения в течение учебного дня.</a:t>
            </a:r>
            <a:endParaRPr lang="ru-RU" sz="2200" i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Подготовка и постоянное сопровождение учителей, работающих в программе.</a:t>
            </a:r>
          </a:p>
          <a:p>
            <a:pPr eaLnBrk="1" hangingPunct="1">
              <a:lnSpc>
                <a:spcPct val="80000"/>
              </a:lnSpc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Взаимодействие между всеми учителями.</a:t>
            </a:r>
          </a:p>
          <a:p>
            <a:pPr eaLnBrk="1" hangingPunct="1">
              <a:lnSpc>
                <a:spcPct val="80000"/>
              </a:lnSpc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Соблюдение ряда особых правил сопровождения проблемных детей в учебном процессе и контроля их успеваемости.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Наличие игрового пространства отдельно для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гиперактивных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детей и для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аутичных</a:t>
            </a:r>
            <a:r>
              <a:rPr lang="ru-RU" sz="2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детей на перемене.</a:t>
            </a:r>
          </a:p>
          <a:p>
            <a:pPr eaLnBrk="1" hangingPunct="1">
              <a:lnSpc>
                <a:spcPct val="80000"/>
              </a:lnSpc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При необходимости, присутствие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тьюторов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на уроке и на перемене, постоянное взаимодействие с ними учителей, психологов, классных руководителей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371600"/>
          </a:xfr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Реорганизация</a:t>
            </a:r>
            <a:r>
              <a:rPr lang="ru-RU" sz="4000" b="1" dirty="0" smtClean="0"/>
              <a:t> </a:t>
            </a:r>
            <a:r>
              <a:rPr lang="ru-RU" sz="4000" dirty="0" smtClean="0"/>
              <a:t>учебно-воспитательного процесса </a:t>
            </a:r>
          </a:p>
        </p:txBody>
      </p:sp>
      <p:pic>
        <p:nvPicPr>
          <p:cNvPr id="4" name="Рисунок 3" descr="лого_Гимназия-15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362025">
            <a:off x="55510" y="6000946"/>
            <a:ext cx="1521882" cy="805386"/>
          </a:xfrm>
          <a:prstGeom prst="rect">
            <a:avLst/>
          </a:prstGeom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7890" name="Заголовок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algn="ctr" eaLnBrk="1" hangingPunct="1"/>
            <a:r>
              <a:rPr lang="ru-RU" altLang="ru-RU" sz="4000" b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altLang="ru-RU" sz="4000" b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оспитание родителей - единомышленников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0825" y="1700213"/>
            <a:ext cx="9074150" cy="5694362"/>
          </a:xfrm>
          <a:prstGeom prst="rect">
            <a:avLst/>
          </a:prstGeom>
        </p:spPr>
        <p:txBody>
          <a:bodyPr>
            <a:spAutoFit/>
          </a:bodyPr>
          <a:lstStyle/>
          <a:p>
            <a:pPr marL="571500" indent="-571500" eaLnBrk="1" hangingPunct="1">
              <a:buFont typeface="Arial" panose="020B0604020202020204" pitchFamily="34" charset="0"/>
              <a:buChar char="•"/>
              <a:defRPr/>
            </a:pP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прозрачность образовательной среды</a:t>
            </a:r>
          </a:p>
          <a:p>
            <a:pPr marL="571500" indent="-571500" eaLnBrk="1" hangingPunct="1">
              <a:buFont typeface="Arial" panose="020B0604020202020204" pitchFamily="34" charset="0"/>
              <a:buChar char="•"/>
              <a:defRPr/>
            </a:pP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родительский клуб</a:t>
            </a:r>
            <a:endParaRPr lang="en-US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 eaLnBrk="1" hangingPunct="1">
              <a:buFont typeface="Arial" panose="020B0604020202020204" pitchFamily="34" charset="0"/>
              <a:buChar char="•"/>
              <a:defRPr/>
            </a:pP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вовлечение родителей в содержательную жизнь школы</a:t>
            </a:r>
          </a:p>
          <a:p>
            <a:pPr marL="571500" indent="-571500" eaLnBrk="1" hangingPunct="1">
              <a:buFont typeface="Arial" panose="020B0604020202020204" pitchFamily="34" charset="0"/>
              <a:buChar char="•"/>
              <a:defRPr/>
            </a:pP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консультирование родителей специалистами ППС</a:t>
            </a:r>
          </a:p>
          <a:p>
            <a:pPr marL="571500" indent="-571500" eaLnBrk="1" hangingPunct="1">
              <a:buFont typeface="Arial" panose="020B0604020202020204" pitchFamily="34" charset="0"/>
              <a:buChar char="•"/>
              <a:defRPr/>
            </a:pP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родителей в консилиумах</a:t>
            </a:r>
          </a:p>
          <a:p>
            <a:pPr marL="571500" indent="-571500" eaLnBrk="1" hangingPunct="1">
              <a:buFont typeface="Arial" panose="020B0604020202020204" pitchFamily="34" charset="0"/>
              <a:buChar char="•"/>
              <a:defRPr/>
            </a:pP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вовлечение родителей в</a:t>
            </a:r>
            <a:r>
              <a:rPr lang="ru-RU" altLang="ru-RU" sz="32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содержательную жизнь профессионального сообщества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 eaLnBrk="1" hangingPunct="1">
              <a:buFont typeface="Arial" panose="020B0604020202020204" pitchFamily="34" charset="0"/>
              <a:buChar char="•"/>
              <a:defRPr/>
            </a:pPr>
            <a:endParaRPr lang="ru-RU" sz="3600" dirty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ru-RU" sz="4000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лого_Гимназия-15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362025">
            <a:off x="55510" y="6000946"/>
            <a:ext cx="1521882" cy="805386"/>
          </a:xfrm>
          <a:prstGeom prst="rect">
            <a:avLst/>
          </a:prstGeom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</p:pic>
    </p:spTree>
    <p:extLst>
      <p:ext uri="{BB962C8B-B14F-4D97-AF65-F5344CB8AC3E}">
        <p14:creationId xmlns:p14="http://schemas.microsoft.com/office/powerpoint/2010/main" val="623153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Содержимое 2"/>
          <p:cNvSpPr>
            <a:spLocks noGrp="1"/>
          </p:cNvSpPr>
          <p:nvPr>
            <p:ph idx="1"/>
          </p:nvPr>
        </p:nvSpPr>
        <p:spPr>
          <a:xfrm>
            <a:off x="539750" y="2332038"/>
            <a:ext cx="8229600" cy="3617912"/>
          </a:xfrm>
        </p:spPr>
        <p:txBody>
          <a:bodyPr/>
          <a:lstStyle/>
          <a:p>
            <a:pPr eaLnBrk="1" hangingPunct="1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Обучение учителей на выездных семинарах + обязательное обучение новых учителей в начале учебного года</a:t>
            </a:r>
          </a:p>
          <a:p>
            <a:pPr eaLnBrk="1" hangingPunct="1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Постоянное сопровождение учителей в работе с конкретным ребенком</a:t>
            </a:r>
          </a:p>
          <a:p>
            <a:pPr eaLnBrk="1" hangingPunct="1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Особые правила по оцениванию</a:t>
            </a:r>
          </a:p>
          <a:p>
            <a:pPr eaLnBrk="1" hangingPunct="1"/>
            <a:endParaRPr lang="ru-RU" dirty="0" smtClean="0"/>
          </a:p>
        </p:txBody>
      </p:sp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Работа с учителями</a:t>
            </a:r>
          </a:p>
        </p:txBody>
      </p:sp>
      <p:pic>
        <p:nvPicPr>
          <p:cNvPr id="4" name="Рисунок 3" descr="лого_Гимназия-15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362025">
            <a:off x="55510" y="6000946"/>
            <a:ext cx="1521882" cy="805386"/>
          </a:xfrm>
          <a:prstGeom prst="rect">
            <a:avLst/>
          </a:prstGeom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539750" y="2349500"/>
            <a:ext cx="8229600" cy="4175125"/>
          </a:xfrm>
        </p:spPr>
        <p:txBody>
          <a:bodyPr>
            <a:normAutofit fontScale="85000" lnSpcReduction="20000"/>
          </a:bodyPr>
          <a:lstStyle/>
          <a:p>
            <a:pPr marL="609600" indent="-609600" eaLnBrk="1" hangingPunct="1">
              <a:lnSpc>
                <a:spcPct val="8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Разрешать отвечать материал в любой удобной форме (письменной или устной), в виде проекта или презентации.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Возможность использования на уроке планшета, компьютера, наушников, визуальных подсказок, электронных учебников и т.д.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Подбирать ребенку индивидуальные задания, соответствующие его возможностям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Давать дополнительное время для написания контрольной работы.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Разрешать переписать контрольную работу.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Принимать работу позже установленного срока с постепенным приучением к соблюдению сроков.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Оценивать собственный прогресс ребенка, сравнивать знания и умения ребенка не с некой усредненной нормой, а оценивать его собственные усилия.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435975" cy="1714500"/>
          </a:xfr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dirty="0" smtClean="0"/>
              <a:t>Правила сопровождения особых детей в учебном процессе и контроля их успеваемости</a:t>
            </a:r>
            <a:r>
              <a:rPr lang="en-US" sz="2800" dirty="0" smtClean="0"/>
              <a:t> </a:t>
            </a:r>
            <a:endParaRPr lang="ru-RU" sz="2800" dirty="0" smtClean="0"/>
          </a:p>
        </p:txBody>
      </p:sp>
      <p:pic>
        <p:nvPicPr>
          <p:cNvPr id="4" name="Рисунок 3" descr="лого_Гимназия-15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362025">
            <a:off x="55510" y="6000946"/>
            <a:ext cx="1521882" cy="805386"/>
          </a:xfrm>
          <a:prstGeom prst="rect">
            <a:avLst/>
          </a:prstGeom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116632"/>
            <a:ext cx="7920038" cy="1200329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atin typeface="+mn-lt"/>
                <a:cs typeface="+mn-cs"/>
              </a:rPr>
              <a:t>Успехи в построении инклюзивного пространства</a:t>
            </a:r>
          </a:p>
        </p:txBody>
      </p:sp>
      <p:sp>
        <p:nvSpPr>
          <p:cNvPr id="16387" name="TextBox 2"/>
          <p:cNvSpPr txBox="1">
            <a:spLocks noChangeArrowheads="1"/>
          </p:cNvSpPr>
          <p:nvPr/>
        </p:nvSpPr>
        <p:spPr bwMode="auto">
          <a:xfrm>
            <a:off x="395536" y="1556792"/>
            <a:ext cx="8496300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Учителя принимают ситуацию, в случае возникновения трудностей знают, к кому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обратиться, постоянно консультируются с координатором инклюзии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Наличие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тьютора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уроке не смущает учителей, многие научились взаимодействовать с ним как с помощником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Новые дети принимают особых детей, т.к. «считывают» реакцию взрослых</a:t>
            </a:r>
          </a:p>
          <a:p>
            <a:pPr>
              <a:buFont typeface="Arial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Лучшие результаты оказываются в случае преемственности, т.е. прихода детей из начальной школы с психолого-педагогической характеристикой, с возможностью консультирования с работавшими прежде специалистами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Arial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 школы налажено сетевое взаимодействие, при необходимости можно консультироваться с ведущими специалистами Москвы по возникающим проблемам</a:t>
            </a:r>
          </a:p>
          <a:p>
            <a:pPr>
              <a:buFont typeface="Arial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Особые дети не только осваивают общеобразовательную программу, но и, обучаясь в школе, успешно проходят курсы компьютерного дизайна, верстки, заканчивают курсы академии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CISCO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Выпускники программы успешно закончили школу и учатся в различных университетах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лого_Гимназия-15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362025">
            <a:off x="55510" y="6000946"/>
            <a:ext cx="1521882" cy="805386"/>
          </a:xfrm>
          <a:prstGeom prst="rect">
            <a:avLst/>
          </a:prstGeom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5736" y="476672"/>
            <a:ext cx="5616624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Условие успеха – команда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2699792" y="1484784"/>
            <a:ext cx="4464496" cy="4176464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635896" y="2420888"/>
            <a:ext cx="2592288" cy="2376264"/>
          </a:xfrm>
          <a:prstGeom prst="ellipse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3708715" y="1774557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Образовательная организация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707904" y="3284984"/>
            <a:ext cx="2520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Команда единомышленников</a:t>
            </a:r>
            <a:endParaRPr lang="ru-RU" dirty="0"/>
          </a:p>
        </p:txBody>
      </p:sp>
      <p:sp>
        <p:nvSpPr>
          <p:cNvPr id="11" name="Заголовок 2"/>
          <p:cNvSpPr txBox="1">
            <a:spLocks/>
          </p:cNvSpPr>
          <p:nvPr/>
        </p:nvSpPr>
        <p:spPr>
          <a:xfrm>
            <a:off x="539552" y="5715000"/>
            <a:ext cx="8229600" cy="1143000"/>
          </a:xfrm>
          <a:prstGeom prst="rect">
            <a:avLst/>
          </a:prstGeom>
        </p:spPr>
        <p:txBody>
          <a:bodyPr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Анализ опыта – реальная инклюзия возможна</a:t>
            </a:r>
            <a:endParaRPr kumimoji="0" lang="ru-RU" sz="41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Стрелка вправо 3"/>
          <p:cNvSpPr/>
          <p:nvPr/>
        </p:nvSpPr>
        <p:spPr>
          <a:xfrm rot="19499791">
            <a:off x="5940963" y="3068960"/>
            <a:ext cx="647261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 rot="5400000">
            <a:off x="4807605" y="4725144"/>
            <a:ext cx="647261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 rot="12698144">
            <a:off x="3549900" y="2824333"/>
            <a:ext cx="647261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00113" y="476673"/>
            <a:ext cx="7704137" cy="646331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atin typeface="+mn-lt"/>
                <a:cs typeface="+mn-cs"/>
              </a:rPr>
              <a:t>Школа ОРТ – гимназия №1540</a:t>
            </a:r>
          </a:p>
        </p:txBody>
      </p:sp>
      <p:sp>
        <p:nvSpPr>
          <p:cNvPr id="3075" name="TextBox 2"/>
          <p:cNvSpPr txBox="1">
            <a:spLocks noChangeArrowheads="1"/>
          </p:cNvSpPr>
          <p:nvPr/>
        </p:nvSpPr>
        <p:spPr bwMode="auto">
          <a:xfrm>
            <a:off x="971600" y="1412776"/>
            <a:ext cx="7921625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1994 г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по  2014 г. - обучение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 5-го класса,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420 учащихся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Углубленное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изучение английского, информатики, технологии</a:t>
            </a:r>
          </a:p>
          <a:p>
            <a:pPr>
              <a:buFont typeface="Arial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Иврит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история еврейского народа, традиция</a:t>
            </a:r>
          </a:p>
          <a:p>
            <a:pPr>
              <a:buFont typeface="Arial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Разноуровневое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обучение</a:t>
            </a:r>
          </a:p>
          <a:p>
            <a:pPr>
              <a:buFont typeface="Arial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Индивидуальный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подход к детям, психологически комфортная обстановка</a:t>
            </a:r>
          </a:p>
          <a:p>
            <a:pPr>
              <a:buFont typeface="Arial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Опыт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инклюзивного образования с 2006 г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Arial" charset="0"/>
              <a:buChar char="•"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лого_Гимназия-15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362025">
            <a:off x="55510" y="6000946"/>
            <a:ext cx="1521882" cy="805386"/>
          </a:xfrm>
          <a:prstGeom prst="rect">
            <a:avLst/>
          </a:prstGeom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лого_Гимназия-15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362025">
            <a:off x="55510" y="6000946"/>
            <a:ext cx="1521882" cy="805386"/>
          </a:xfrm>
          <a:prstGeom prst="rect">
            <a:avLst/>
          </a:prstGeom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</p:pic>
      <p:sp>
        <p:nvSpPr>
          <p:cNvPr id="3" name="Прямоугольник 2"/>
          <p:cNvSpPr/>
          <p:nvPr/>
        </p:nvSpPr>
        <p:spPr>
          <a:xfrm>
            <a:off x="1567968" y="1607003"/>
            <a:ext cx="705678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Важным результатом является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изменение микроклимата в школе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поскольку, если мы внимательны к особому ребенку, то мы должны быть внимательны к каждому, т.е. школа больше ориентируется на индивидуализацию подхода к детям, создается более теплая принимающая атмосфера, что привлекает всех родителей.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 создании больших учебных комбинатов возможность сохранения такой атмосферы остается под вопросом.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326266"/>
            <a:ext cx="8064896" cy="1200329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Инклюзивный междисциплинарный подход – ресурс для остальных детей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лого_Гимназия-15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362025">
            <a:off x="55510" y="6000946"/>
            <a:ext cx="1521882" cy="805386"/>
          </a:xfrm>
          <a:prstGeom prst="rect">
            <a:avLst/>
          </a:prstGeom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</p:pic>
      <p:sp>
        <p:nvSpPr>
          <p:cNvPr id="4" name="TextBox 3"/>
          <p:cNvSpPr txBox="1"/>
          <p:nvPr/>
        </p:nvSpPr>
        <p:spPr>
          <a:xfrm>
            <a:off x="1835696" y="908720"/>
            <a:ext cx="648072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Видеоотчет об инклюзии в школе ОРТ расположен по адресу</a:t>
            </a:r>
          </a:p>
          <a:p>
            <a:r>
              <a:rPr lang="ru-RU" sz="2800" dirty="0" smtClean="0"/>
              <a:t> </a:t>
            </a:r>
          </a:p>
          <a:p>
            <a:r>
              <a:rPr lang="en-US" sz="2800" dirty="0" smtClean="0">
                <a:hlinkClick r:id="rId3"/>
              </a:rPr>
              <a:t>http://www.youtube.com/watch?v=IiAcNKfFW7Q&amp;feature=youtu.be</a:t>
            </a:r>
            <a:endParaRPr lang="ru-RU" sz="2800" dirty="0" smtClean="0"/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260648"/>
            <a:ext cx="7704137" cy="646331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latin typeface="+mn-lt"/>
                <a:cs typeface="+mn-cs"/>
              </a:rPr>
              <a:t>2014 г. – реорганизация</a:t>
            </a:r>
            <a:endParaRPr lang="ru-RU" sz="3600" dirty="0">
              <a:latin typeface="+mn-lt"/>
              <a:cs typeface="+mn-cs"/>
            </a:endParaRPr>
          </a:p>
        </p:txBody>
      </p:sp>
      <p:pic>
        <p:nvPicPr>
          <p:cNvPr id="4" name="Рисунок 3" descr="лого_Гимназия-15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362025">
            <a:off x="55510" y="6000946"/>
            <a:ext cx="1521882" cy="805386"/>
          </a:xfrm>
          <a:prstGeom prst="rect">
            <a:avLst/>
          </a:prstGeom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</p:pic>
      <p:sp>
        <p:nvSpPr>
          <p:cNvPr id="5" name="Скругленный прямоугольник 4"/>
          <p:cNvSpPr/>
          <p:nvPr/>
        </p:nvSpPr>
        <p:spPr>
          <a:xfrm>
            <a:off x="1547664" y="1412776"/>
            <a:ext cx="2664296" cy="1584176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372200" y="3068960"/>
            <a:ext cx="2592288" cy="1872208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27584" y="4365104"/>
            <a:ext cx="1008112" cy="864096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956376" y="1988840"/>
            <a:ext cx="936104" cy="792088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596336" y="5301208"/>
            <a:ext cx="1080120" cy="86409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flipH="1">
            <a:off x="2987824" y="1916832"/>
            <a:ext cx="2376264" cy="3600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3779912" y="2204864"/>
            <a:ext cx="2304256" cy="37444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051720" y="1988840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err="1" smtClean="0"/>
              <a:t>шк</a:t>
            </a:r>
            <a:r>
              <a:rPr lang="ru-RU" sz="3600" dirty="0" smtClean="0"/>
              <a:t>. 228</a:t>
            </a:r>
            <a:endParaRPr lang="ru-RU" sz="3600" dirty="0"/>
          </a:p>
        </p:txBody>
      </p:sp>
      <p:sp>
        <p:nvSpPr>
          <p:cNvPr id="16" name="TextBox 15"/>
          <p:cNvSpPr txBox="1"/>
          <p:nvPr/>
        </p:nvSpPr>
        <p:spPr>
          <a:xfrm>
            <a:off x="6516216" y="3645024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err="1" smtClean="0"/>
              <a:t>шк</a:t>
            </a:r>
            <a:r>
              <a:rPr lang="ru-RU" sz="3600" dirty="0" smtClean="0"/>
              <a:t>. 1540</a:t>
            </a:r>
            <a:endParaRPr lang="ru-RU" sz="3600" dirty="0"/>
          </a:p>
        </p:txBody>
      </p:sp>
      <p:sp>
        <p:nvSpPr>
          <p:cNvPr id="13" name="TextBox 12"/>
          <p:cNvSpPr txBox="1"/>
          <p:nvPr/>
        </p:nvSpPr>
        <p:spPr>
          <a:xfrm>
            <a:off x="1043608" y="4509120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д.с.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7884368" y="5589240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д.с.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8100392" y="2204864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д.с.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641"/>
            <a:ext cx="8388350" cy="2016224"/>
          </a:xfr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dirty="0"/>
              <a:t>Основные группы детей, включенных в программу </a:t>
            </a:r>
            <a:r>
              <a:rPr lang="ru-RU" sz="2400" dirty="0" smtClean="0"/>
              <a:t>инклюзии в объединенной школе (840 детей)</a:t>
            </a:r>
            <a:br>
              <a:rPr lang="ru-RU" sz="2400" dirty="0" smtClean="0"/>
            </a:br>
            <a:r>
              <a:rPr lang="ru-RU" sz="2400" dirty="0" smtClean="0"/>
              <a:t>В настоящее время – 17 инвалидов и 20 детей с ОВЗ, 187 детей, нуждающихся в психолого-педагогическом сопровождении.</a:t>
            </a:r>
            <a:endParaRPr lang="ru-RU" sz="2400" dirty="0"/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457200" y="1624013"/>
            <a:ext cx="3251200" cy="523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400" b="1">
              <a:latin typeface="Calibri" pitchFamily="34" charset="0"/>
            </a:endParaRP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611188" y="2276475"/>
            <a:ext cx="8137525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ru-RU" sz="2400" u="sng" dirty="0">
                <a:latin typeface="Times New Roman" pitchFamily="18" charset="0"/>
                <a:cs typeface="Times New Roman" pitchFamily="18" charset="0"/>
              </a:rPr>
              <a:t>Дети с РАС (в основном, синдром </a:t>
            </a:r>
            <a:r>
              <a:rPr lang="ru-RU" sz="2400" u="sng" dirty="0" err="1">
                <a:latin typeface="Times New Roman" pitchFamily="18" charset="0"/>
                <a:cs typeface="Times New Roman" pitchFamily="18" charset="0"/>
              </a:rPr>
              <a:t>Аспергера</a:t>
            </a:r>
            <a:r>
              <a:rPr lang="ru-RU" sz="2400" u="sng" dirty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>
              <a:buFontTx/>
              <a:buChar char="•"/>
            </a:pP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Одаренные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дети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 нарушенной социальной адаптацией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Дети с СДВГ.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Дети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 инвалидностью по зрению и слуху.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•"/>
            </a:pP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Дети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с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физическими проблемами, последствиями ДЦП, но передвигающиеся самостоятельно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Приемные дети.</a:t>
            </a:r>
          </a:p>
          <a:p>
            <a:pPr>
              <a:buFontTx/>
              <a:buChar char="•"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Дети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поменявшие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место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жительства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Дети с нарушенной социальной адаптацией, связанной с семейными проблемами. </a:t>
            </a:r>
          </a:p>
        </p:txBody>
      </p:sp>
      <p:pic>
        <p:nvPicPr>
          <p:cNvPr id="5" name="Рисунок 4" descr="лого_Гимназия-154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1362025">
            <a:off x="55510" y="6000946"/>
            <a:ext cx="1521882" cy="805386"/>
          </a:xfrm>
          <a:prstGeom prst="rect">
            <a:avLst/>
          </a:prstGeom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idx="1"/>
          </p:nvPr>
        </p:nvSpPr>
        <p:spPr>
          <a:xfrm>
            <a:off x="539750" y="1989138"/>
            <a:ext cx="8229600" cy="3816350"/>
          </a:xfrm>
        </p:spPr>
        <p:txBody>
          <a:bodyPr>
            <a:normAutofit fontScale="92500"/>
          </a:bodyPr>
          <a:lstStyle/>
          <a:p>
            <a:pPr eaLnBrk="1" hangingPunct="1">
              <a:buFontTx/>
              <a:buNone/>
            </a:pPr>
            <a:r>
              <a:rPr lang="ru-RU" sz="2800" dirty="0" smtClean="0"/>
              <a:t>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Если в детском саду или в начальной школе судьба особого ребенка зависит, в основном, от одного человека, то в средней школе ситуация принципиально другая, судьба ребенка зависит от того, насколько </a:t>
            </a:r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каждый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с кем ребенок взаимодействует, могут работать в 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команде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и насколько они могут придерживаться одних и тех же принципов. Ключевой, в этой ситуации, является роль </a:t>
            </a:r>
            <a:r>
              <a:rPr lang="ru-RU" sz="2800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координатора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инклюзивного образования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42988" y="549275"/>
            <a:ext cx="7705725" cy="1077913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dirty="0">
                <a:latin typeface="Arial" pitchFamily="34" charset="0"/>
                <a:cs typeface="Arial" pitchFamily="34" charset="0"/>
              </a:rPr>
              <a:t>Особенность нашего опыта – инклюзия в </a:t>
            </a:r>
            <a:r>
              <a:rPr lang="ru-RU" sz="3200" b="1" dirty="0">
                <a:latin typeface="Arial" pitchFamily="34" charset="0"/>
                <a:cs typeface="Arial" pitchFamily="34" charset="0"/>
              </a:rPr>
              <a:t>средней</a:t>
            </a:r>
            <a:r>
              <a:rPr lang="ru-RU" sz="3200" dirty="0">
                <a:latin typeface="Arial" pitchFamily="34" charset="0"/>
                <a:cs typeface="Arial" pitchFamily="34" charset="0"/>
              </a:rPr>
              <a:t> школе</a:t>
            </a:r>
          </a:p>
        </p:txBody>
      </p:sp>
      <p:pic>
        <p:nvPicPr>
          <p:cNvPr id="4" name="Рисунок 3" descr="лого_Гимназия-15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362025">
            <a:off x="55510" y="6000946"/>
            <a:ext cx="1521882" cy="805386"/>
          </a:xfrm>
          <a:prstGeom prst="rect">
            <a:avLst/>
          </a:prstGeom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88640"/>
            <a:ext cx="7772400" cy="720080"/>
          </a:xfr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dirty="0" smtClean="0"/>
              <a:t>Постановка задачи:</a:t>
            </a:r>
            <a:endParaRPr lang="ru-RU" dirty="0"/>
          </a:p>
        </p:txBody>
      </p:sp>
      <p:sp>
        <p:nvSpPr>
          <p:cNvPr id="614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1052737"/>
            <a:ext cx="7992888" cy="1368151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sz="30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Включение </a:t>
            </a: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особых детей в учебный процесс среднего звена школы </a:t>
            </a:r>
            <a:r>
              <a:rPr lang="ru-RU" sz="30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без снижения общего уровня</a:t>
            </a: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преподавания в гимназии.</a:t>
            </a:r>
            <a:endParaRPr lang="en-US" sz="3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4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лого_Гимназия-15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362025">
            <a:off x="55510" y="6000946"/>
            <a:ext cx="1521882" cy="805386"/>
          </a:xfrm>
          <a:prstGeom prst="rect">
            <a:avLst/>
          </a:prstGeom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</p:pic>
      <p:sp>
        <p:nvSpPr>
          <p:cNvPr id="5" name="TextBox 4"/>
          <p:cNvSpPr txBox="1"/>
          <p:nvPr/>
        </p:nvSpPr>
        <p:spPr>
          <a:xfrm>
            <a:off x="539552" y="2564904"/>
            <a:ext cx="5184576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Задача сохранения инклюзивной культуры и постепенного ее распространения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 весь объединенный коллектив учителей и учеников.</a:t>
            </a:r>
          </a:p>
          <a:p>
            <a:endParaRPr lang="ru-RU" dirty="0"/>
          </a:p>
        </p:txBody>
      </p:sp>
      <p:sp>
        <p:nvSpPr>
          <p:cNvPr id="6" name="Стрелка вниз 5"/>
          <p:cNvSpPr/>
          <p:nvPr/>
        </p:nvSpPr>
        <p:spPr>
          <a:xfrm rot="2092314">
            <a:off x="3868498" y="2140291"/>
            <a:ext cx="504056" cy="7200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6012160" y="2714397"/>
            <a:ext cx="2808312" cy="1815882"/>
          </a:xfrm>
          <a:prstGeom prst="rect">
            <a:avLst/>
          </a:prstGeom>
          <a:noFill/>
          <a:ln w="57150">
            <a:solidFill>
              <a:schemeClr val="bg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Создание инклюзивной начальной школы</a:t>
            </a:r>
          </a:p>
        </p:txBody>
      </p:sp>
      <p:sp>
        <p:nvSpPr>
          <p:cNvPr id="8" name="Стрелка вниз 7"/>
          <p:cNvSpPr/>
          <p:nvPr/>
        </p:nvSpPr>
        <p:spPr>
          <a:xfrm rot="19692860">
            <a:off x="6524050" y="2139606"/>
            <a:ext cx="504056" cy="7200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788670" y="521208"/>
            <a:ext cx="3140964" cy="2907792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3279267" y="3681984"/>
            <a:ext cx="3140964" cy="2907792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5790438" y="521208"/>
            <a:ext cx="3140964" cy="2907792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 rot="3519039">
            <a:off x="2975229" y="3290697"/>
            <a:ext cx="1161288" cy="4869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 rot="7652080">
            <a:off x="5607449" y="3339918"/>
            <a:ext cx="1161288" cy="4869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073276" y="1046754"/>
            <a:ext cx="271233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Опыт инклюзивной средней школы</a:t>
            </a:r>
            <a:endParaRPr lang="ru-RU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6117877" y="912506"/>
            <a:ext cx="266904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Опыт специальной начальной школы</a:t>
            </a:r>
            <a:endParaRPr lang="ru-RU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3419872" y="4241587"/>
            <a:ext cx="280831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Создание инклюзивной начальной школы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561855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260648"/>
            <a:ext cx="7704137" cy="1200329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latin typeface="+mn-lt"/>
                <a:cs typeface="+mn-cs"/>
              </a:rPr>
              <a:t>Создана инклюзивная начальная школа</a:t>
            </a:r>
            <a:endParaRPr lang="ru-RU" sz="3600" dirty="0">
              <a:latin typeface="+mn-lt"/>
              <a:cs typeface="+mn-cs"/>
            </a:endParaRPr>
          </a:p>
        </p:txBody>
      </p:sp>
      <p:pic>
        <p:nvPicPr>
          <p:cNvPr id="4" name="Рисунок 3" descr="лого_Гимназия-15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362025">
            <a:off x="55510" y="6000946"/>
            <a:ext cx="1521882" cy="805386"/>
          </a:xfrm>
          <a:prstGeom prst="rect">
            <a:avLst/>
          </a:prstGeom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</p:pic>
      <p:sp>
        <p:nvSpPr>
          <p:cNvPr id="13" name="Овал 12"/>
          <p:cNvSpPr/>
          <p:nvPr/>
        </p:nvSpPr>
        <p:spPr>
          <a:xfrm>
            <a:off x="5076056" y="2132856"/>
            <a:ext cx="2520280" cy="2088232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5580112" y="2708920"/>
            <a:ext cx="16561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Малая школа (ресурсный класс)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043608" y="1772816"/>
            <a:ext cx="1872208" cy="324036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1043608" y="1871478"/>
            <a:ext cx="120709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Набраны</a:t>
            </a:r>
          </a:p>
          <a:p>
            <a:pPr algn="ctr"/>
            <a:r>
              <a:rPr lang="ru-RU" dirty="0" smtClean="0"/>
              <a:t>1А</a:t>
            </a:r>
          </a:p>
          <a:p>
            <a:pPr algn="ctr"/>
            <a:r>
              <a:rPr lang="ru-RU" dirty="0" smtClean="0"/>
              <a:t>1Б</a:t>
            </a:r>
          </a:p>
          <a:p>
            <a:pPr algn="ctr"/>
            <a:r>
              <a:rPr lang="ru-RU" dirty="0" smtClean="0"/>
              <a:t>2Б</a:t>
            </a:r>
          </a:p>
          <a:p>
            <a:pPr algn="ctr"/>
            <a:r>
              <a:rPr lang="ru-RU" dirty="0" smtClean="0"/>
              <a:t>3Б</a:t>
            </a:r>
          </a:p>
          <a:p>
            <a:pPr algn="ctr"/>
            <a:r>
              <a:rPr lang="ru-RU" dirty="0" smtClean="0"/>
              <a:t>4Б</a:t>
            </a:r>
            <a:endParaRPr lang="ru-RU" dirty="0"/>
          </a:p>
        </p:txBody>
      </p:sp>
      <p:sp>
        <p:nvSpPr>
          <p:cNvPr id="20" name="Овал 19"/>
          <p:cNvSpPr/>
          <p:nvPr/>
        </p:nvSpPr>
        <p:spPr>
          <a:xfrm>
            <a:off x="6084168" y="2276872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5508104" y="2564904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5364088" y="3068960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5580112" y="3645024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6156176" y="3933056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7020272" y="3501008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7164288" y="3068960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6876256" y="2492896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6655296" y="3856112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0" name="Прямая со стрелкой 29"/>
          <p:cNvCxnSpPr>
            <a:stCxn id="21" idx="7"/>
          </p:cNvCxnSpPr>
          <p:nvPr/>
        </p:nvCxnSpPr>
        <p:spPr>
          <a:xfrm flipH="1" flipV="1">
            <a:off x="2627784" y="2420888"/>
            <a:ext cx="3064708" cy="1756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stCxn id="24" idx="2"/>
          </p:cNvCxnSpPr>
          <p:nvPr/>
        </p:nvCxnSpPr>
        <p:spPr>
          <a:xfrm flipH="1">
            <a:off x="2195736" y="4041068"/>
            <a:ext cx="3960440" cy="6120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>
            <a:stCxn id="23" idx="3"/>
          </p:cNvCxnSpPr>
          <p:nvPr/>
        </p:nvCxnSpPr>
        <p:spPr>
          <a:xfrm flipH="1" flipV="1">
            <a:off x="2267744" y="3573016"/>
            <a:ext cx="3344004" cy="2563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stCxn id="20" idx="2"/>
          </p:cNvCxnSpPr>
          <p:nvPr/>
        </p:nvCxnSpPr>
        <p:spPr>
          <a:xfrm flipH="1" flipV="1">
            <a:off x="2483768" y="2194012"/>
            <a:ext cx="3600400" cy="1908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>
            <a:stCxn id="27" idx="4"/>
          </p:cNvCxnSpPr>
          <p:nvPr/>
        </p:nvCxnSpPr>
        <p:spPr>
          <a:xfrm flipH="1">
            <a:off x="2555776" y="2708920"/>
            <a:ext cx="4428492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>
            <a:stCxn id="26" idx="4"/>
          </p:cNvCxnSpPr>
          <p:nvPr/>
        </p:nvCxnSpPr>
        <p:spPr>
          <a:xfrm flipH="1">
            <a:off x="2267744" y="3284984"/>
            <a:ext cx="5004556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 flipH="1">
            <a:off x="2411760" y="3645024"/>
            <a:ext cx="4608512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>
            <a:stCxn id="28" idx="7"/>
          </p:cNvCxnSpPr>
          <p:nvPr/>
        </p:nvCxnSpPr>
        <p:spPr>
          <a:xfrm flipH="1">
            <a:off x="2411760" y="3887748"/>
            <a:ext cx="4427924" cy="2613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3059832" y="1556792"/>
            <a:ext cx="3672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Посещение уроков в классе в сопровождении </a:t>
            </a:r>
            <a:r>
              <a:rPr lang="ru-RU" dirty="0" err="1" smtClean="0"/>
              <a:t>тьютора</a:t>
            </a:r>
            <a:endParaRPr lang="ru-RU" dirty="0"/>
          </a:p>
        </p:txBody>
      </p:sp>
      <p:sp>
        <p:nvSpPr>
          <p:cNvPr id="53" name="Стрелка вниз 52"/>
          <p:cNvSpPr/>
          <p:nvPr/>
        </p:nvSpPr>
        <p:spPr>
          <a:xfrm rot="2712621">
            <a:off x="4938275" y="4153071"/>
            <a:ext cx="288032" cy="11521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Стрелка вниз 53"/>
          <p:cNvSpPr/>
          <p:nvPr/>
        </p:nvSpPr>
        <p:spPr>
          <a:xfrm>
            <a:off x="5804520" y="4301480"/>
            <a:ext cx="288032" cy="11521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Стрелка вниз 54"/>
          <p:cNvSpPr/>
          <p:nvPr/>
        </p:nvSpPr>
        <p:spPr>
          <a:xfrm rot="19892490">
            <a:off x="6989345" y="4292113"/>
            <a:ext cx="288032" cy="11521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Стрелка вниз 55"/>
          <p:cNvSpPr/>
          <p:nvPr/>
        </p:nvSpPr>
        <p:spPr>
          <a:xfrm rot="18713258">
            <a:off x="7833314" y="3488788"/>
            <a:ext cx="288032" cy="11521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TextBox 56"/>
          <p:cNvSpPr txBox="1"/>
          <p:nvPr/>
        </p:nvSpPr>
        <p:spPr>
          <a:xfrm>
            <a:off x="2771800" y="5229200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Групповые занятия</a:t>
            </a:r>
            <a:endParaRPr lang="ru-RU" dirty="0"/>
          </a:p>
        </p:txBody>
      </p:sp>
      <p:sp>
        <p:nvSpPr>
          <p:cNvPr id="58" name="TextBox 57"/>
          <p:cNvSpPr txBox="1"/>
          <p:nvPr/>
        </p:nvSpPr>
        <p:spPr>
          <a:xfrm>
            <a:off x="6372200" y="5373216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err="1" smtClean="0"/>
              <a:t>Нейропсихолог</a:t>
            </a:r>
            <a:endParaRPr lang="ru-RU" dirty="0"/>
          </a:p>
        </p:txBody>
      </p:sp>
      <p:sp>
        <p:nvSpPr>
          <p:cNvPr id="59" name="TextBox 58"/>
          <p:cNvSpPr txBox="1"/>
          <p:nvPr/>
        </p:nvSpPr>
        <p:spPr>
          <a:xfrm>
            <a:off x="4716016" y="5517232"/>
            <a:ext cx="1584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Учитель-логопед</a:t>
            </a:r>
            <a:endParaRPr lang="ru-RU" dirty="0"/>
          </a:p>
        </p:txBody>
      </p:sp>
      <p:sp>
        <p:nvSpPr>
          <p:cNvPr id="60" name="TextBox 59"/>
          <p:cNvSpPr txBox="1"/>
          <p:nvPr/>
        </p:nvSpPr>
        <p:spPr>
          <a:xfrm>
            <a:off x="7380312" y="4365104"/>
            <a:ext cx="1584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Педагог-психолог</a:t>
            </a:r>
            <a:endParaRPr lang="ru-RU" dirty="0"/>
          </a:p>
        </p:txBody>
      </p:sp>
      <p:sp>
        <p:nvSpPr>
          <p:cNvPr id="61" name="Стрелка вниз 60"/>
          <p:cNvSpPr/>
          <p:nvPr/>
        </p:nvSpPr>
        <p:spPr>
          <a:xfrm rot="13986336">
            <a:off x="7999483" y="2233828"/>
            <a:ext cx="288032" cy="11521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TextBox 61"/>
          <p:cNvSpPr txBox="1"/>
          <p:nvPr/>
        </p:nvSpPr>
        <p:spPr>
          <a:xfrm>
            <a:off x="7452320" y="1988840"/>
            <a:ext cx="1584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Учитель-дефектолог</a:t>
            </a:r>
            <a:endParaRPr lang="ru-RU" dirty="0"/>
          </a:p>
        </p:txBody>
      </p:sp>
      <p:sp>
        <p:nvSpPr>
          <p:cNvPr id="63" name="Выгнутая влево стрелка 62"/>
          <p:cNvSpPr/>
          <p:nvPr/>
        </p:nvSpPr>
        <p:spPr>
          <a:xfrm rot="18845919">
            <a:off x="1754759" y="3526835"/>
            <a:ext cx="991887" cy="3119635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15616" y="3534107"/>
            <a:ext cx="172819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Продолжают обучение</a:t>
            </a:r>
          </a:p>
          <a:p>
            <a:pPr algn="ctr"/>
            <a:r>
              <a:rPr lang="ru-RU" dirty="0" smtClean="0"/>
              <a:t>2А</a:t>
            </a:r>
          </a:p>
          <a:p>
            <a:pPr algn="ctr"/>
            <a:r>
              <a:rPr lang="ru-RU" dirty="0" smtClean="0"/>
              <a:t>3А</a:t>
            </a:r>
          </a:p>
          <a:p>
            <a:pPr algn="ctr"/>
            <a:r>
              <a:rPr lang="ru-RU" dirty="0" smtClean="0"/>
              <a:t>4А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16632"/>
            <a:ext cx="8229600" cy="1143000"/>
          </a:xfrm>
          <a:solidFill>
            <a:schemeClr val="bg2">
              <a:lumMod val="75000"/>
            </a:schemeClr>
          </a:solidFill>
          <a:ln w="1270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 eaLnBrk="1" hangingPunct="1"/>
            <a:r>
              <a:rPr lang="ru-RU" altLang="ru-RU" sz="3200" b="1" dirty="0" smtClean="0"/>
              <a:t>Что отличает междисциплинарную команду:</a:t>
            </a:r>
            <a:endParaRPr lang="ru-RU" altLang="ru-RU" sz="3200" dirty="0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180528" y="1340768"/>
            <a:ext cx="9144000" cy="4687888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ru-RU" altLang="ru-RU" sz="2800" dirty="0" smtClean="0"/>
              <a:t>общие ценностные ориентиры в профессиональной деятельности и в вопросе о включении детей с ОВЗ в среду школы  - в частности;      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800" dirty="0" smtClean="0"/>
              <a:t>профессиональная и личностная поддержка друг друга;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800" dirty="0" smtClean="0"/>
              <a:t>единый философский и методологический подход в работе со всеми участниками образовательного процесса;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800" dirty="0" err="1" smtClean="0"/>
              <a:t>взаимодополняемость</a:t>
            </a:r>
            <a:r>
              <a:rPr lang="ru-RU" altLang="ru-RU" sz="2800" dirty="0" smtClean="0"/>
              <a:t> профессиональных пози­ций и знаний специалистов в подходе к ребенку и его семье, их тесное сотрудничество на разных этапах работы;</a:t>
            </a:r>
          </a:p>
        </p:txBody>
      </p:sp>
    </p:spTree>
    <p:extLst>
      <p:ext uri="{BB962C8B-B14F-4D97-AF65-F5344CB8AC3E}">
        <p14:creationId xmlns:p14="http://schemas.microsoft.com/office/powerpoint/2010/main" val="3095320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13823</TotalTime>
  <Words>1062</Words>
  <Application>Microsoft Office PowerPoint</Application>
  <PresentationFormat>Экран (4:3)</PresentationFormat>
  <Paragraphs>121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Открытая</vt:lpstr>
      <vt:lpstr>Организация инклюзивного образования  в общеобразовательной школе  </vt:lpstr>
      <vt:lpstr>Презентация PowerPoint</vt:lpstr>
      <vt:lpstr>Презентация PowerPoint</vt:lpstr>
      <vt:lpstr>Основные группы детей, включенных в программу инклюзии в объединенной школе (840 детей) В настоящее время – 17 инвалидов и 20 детей с ОВЗ, 187 детей, нуждающихся в психолого-педагогическом сопровождении.</vt:lpstr>
      <vt:lpstr>Презентация PowerPoint</vt:lpstr>
      <vt:lpstr>Постановка задачи:</vt:lpstr>
      <vt:lpstr>Презентация PowerPoint</vt:lpstr>
      <vt:lpstr>Презентация PowerPoint</vt:lpstr>
      <vt:lpstr>Что отличает междисциплинарную команду:</vt:lpstr>
      <vt:lpstr>Презентация PowerPoint</vt:lpstr>
      <vt:lpstr>Обязательные элементы модели инклюзивной школы</vt:lpstr>
      <vt:lpstr>Предварительный этап</vt:lpstr>
      <vt:lpstr>Пример индивидуального расписания</vt:lpstr>
      <vt:lpstr>Реорганизация учебно-воспитательного процесса </vt:lpstr>
      <vt:lpstr>Воспитание родителей - единомышленников</vt:lpstr>
      <vt:lpstr>Работа с учителями</vt:lpstr>
      <vt:lpstr>Правила сопровождения особых детей в учебном процессе и контроля их успеваемости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 опыта инклюзивного образования: успехи, барьеры, риски.</dc:title>
  <dc:creator>соня</dc:creator>
  <cp:lastModifiedBy>Митя</cp:lastModifiedBy>
  <cp:revision>144</cp:revision>
  <dcterms:created xsi:type="dcterms:W3CDTF">2011-06-19T14:29:58Z</dcterms:created>
  <dcterms:modified xsi:type="dcterms:W3CDTF">2016-01-26T05:36:48Z</dcterms:modified>
</cp:coreProperties>
</file>